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4" r:id="rId5"/>
    <p:sldId id="265" r:id="rId6"/>
    <p:sldId id="266" r:id="rId7"/>
    <p:sldId id="267" r:id="rId8"/>
    <p:sldId id="268" r:id="rId9"/>
    <p:sldId id="270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57E994-4B41-0876-031A-C9FD2B68C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E0DDE91-1B04-CF28-A010-D7A9E8BEC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DCB1493-E954-E5C2-7D43-86D1E597D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A869BD5-FA37-7692-E1B1-41729DCE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F7F9B96-CED9-1927-0067-59363225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7054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CB231C-EF1F-F5BC-D746-E4372442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4D1255-6EA3-7F30-CC81-2278C729F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C94A09B-934F-D173-96AE-BC47C983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C99E0D8-F63E-65A4-48BC-368B89CA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266E04-FB8E-17AB-D738-C6F13B01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995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5B2678D-EDE8-5C0B-71D2-B74E5E690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3B6091-E6E8-A719-95D6-DD5E5AE15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74B90BE-127F-F150-1C5D-2D76A919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C853297-9B54-963A-81D2-5C0F36A7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D41DB0A-2528-45DF-CCAB-94956EB38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166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C6D1F0-E01B-8350-E0BF-DF122356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A3858D-D61F-B04A-A4BB-C540E15F1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6E65BE5-B19A-9CD9-3284-3A09F499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7706EE-B233-EE4D-4C0B-86A3C5AC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C405BE-ABA6-7F0E-FA0E-9D513B84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3363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71C196-B27B-39EB-AEF7-6A57A047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DDE3374-87C4-BF08-E56C-FC40752DE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85C7FA-7839-7402-B469-542C1364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E2EAD81-B9C8-8E13-4762-0C32A7A3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8557408-EBD4-1F7C-280C-55764EE2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072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87C39-F2A9-E600-3D1A-69EDECD89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3F9BF5-FBF7-A9A9-2CF9-58622866A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5F9E3BC-0E25-3C58-FAD8-E6E6AC99F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E05E8F3-A936-9A07-7A2B-20BA4216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4A826AF-AC9B-0BB6-8A15-7CEC6999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3519D60-9D96-06BD-0809-317B8276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823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DC753C-5816-2675-B92B-CA0A611F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9399B2-202B-EDCB-F0BD-39E3EEAB0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08C1070-5CA9-A2F4-F937-ABD95B4D6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A90E9E4-5AC8-B95E-23AE-5A8C35CEA6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5BA678D-474A-AF65-9D4A-84821FD45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EA9E041-6F3B-E541-C89C-1753A8D5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2219B54-7C7A-BD59-4899-8EC980D4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C327B46-00D3-521A-1254-44CA429C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932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34CF8F-523A-5F09-4406-6C3B32D27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A12D045-4CAA-3118-B447-E12E85C6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6B3BCDC-3F18-50EC-E71E-BC71B25F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5025D9D-932C-F5CC-443E-DB37D0AC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912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CBA95AAC-F8F0-9D0B-BCA3-1BBAEF07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4D915D7-7097-6D31-6169-E044BE59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7EF45AE-BCD7-C1AF-EAB8-ADEA9FEA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051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B5B663-50C0-D76E-0FD5-6451074DA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59A9FD8-10BF-A2CC-8FB4-ADEC3AE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80FDB9C-9D65-2575-C060-D8925CB33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350846C-60E2-390E-F39D-409DCC2F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B58A665-883B-C0E1-0735-81F92990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1AFDA67-384C-EA67-26F3-07CBB1EC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104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8F3E2-CD77-A521-8F06-B0075D43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A58A2C3-E7DC-62E2-388D-DC7CE711D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15725D3-DD34-7893-C046-38ABB258C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3D2D762-8238-0C3D-ECBE-78625A969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C68F999-0402-9E10-D36C-2AE6EB53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C36FD9A-B2F5-E812-F839-051D9F78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64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48350A1-F47A-AFBB-2A8D-5E165882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EBE21FE-D8E0-C404-20F8-C4603DCBE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8F9B155-2969-6798-2F2A-937BE076E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E8D4B-956E-4CB3-BCC1-E9B8E347EC23}" type="datetimeFigureOut">
              <a:rPr lang="hu-HU" smtClean="0"/>
              <a:t>2023. 06. 06.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81F5A3-7A86-0F70-F832-6C2BC5B34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8FEFDD3-AA8C-6249-2E74-9FEA97AA7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7F8D-3355-4327-9DF8-98E3AF4CA15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67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8.png"/><Relationship Id="rId7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4989" y="623275"/>
            <a:ext cx="658183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D6DDFC4-2B22-9E99-2A1D-2C2D3F37D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0209" y="1056640"/>
            <a:ext cx="5799947" cy="3494398"/>
          </a:xfrm>
        </p:spPr>
        <p:txBody>
          <a:bodyPr anchor="ctr">
            <a:normAutofit/>
          </a:bodyPr>
          <a:lstStyle/>
          <a:p>
            <a:pPr algn="l"/>
            <a:r>
              <a:rPr lang="hu-HU" sz="4400" b="0" i="0" dirty="0">
                <a:effectLst/>
                <a:latin typeface="Open Sans" panose="020B0606030504020204" pitchFamily="34" charset="0"/>
              </a:rPr>
              <a:t>Hat szabadsági fokú telemanipulátor fejlesztése sebészeti eszközök számára</a:t>
            </a:r>
            <a:endParaRPr lang="hu-HU" sz="44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0349097-0A04-EB27-BF2A-AA81220B1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0210" y="4582814"/>
            <a:ext cx="4041454" cy="1312657"/>
          </a:xfrm>
        </p:spPr>
        <p:txBody>
          <a:bodyPr anchor="t">
            <a:normAutofit/>
          </a:bodyPr>
          <a:lstStyle/>
          <a:p>
            <a:pPr algn="l"/>
            <a:r>
              <a:rPr lang="hu-HU" sz="2200" dirty="0"/>
              <a:t>Bodnár Bence Tibor</a:t>
            </a:r>
          </a:p>
          <a:p>
            <a:pPr algn="l"/>
            <a:r>
              <a:rPr lang="hu-HU" sz="2200" dirty="0"/>
              <a:t>Témavezető: Dr. Budai Csaba</a:t>
            </a:r>
          </a:p>
          <a:p>
            <a:pPr algn="l"/>
            <a:r>
              <a:rPr lang="hu-HU" sz="2200" dirty="0"/>
              <a:t>Konzulens: Dudás Dávid</a:t>
            </a:r>
          </a:p>
        </p:txBody>
      </p:sp>
      <p:pic>
        <p:nvPicPr>
          <p:cNvPr id="9" name="Kép 8" descr="A képen épület, fekete-fehér látható&#10;&#10;Automatikusan generált leírás">
            <a:extLst>
              <a:ext uri="{FF2B5EF4-FFF2-40B4-BE49-F238E27FC236}">
                <a16:creationId xmlns:a16="http://schemas.microsoft.com/office/drawing/2014/main" id="{74DAAEAA-71F7-93C4-5C12-BD4F788B8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501008"/>
            <a:ext cx="1171575" cy="328486"/>
          </a:xfrm>
          <a:prstGeom prst="rect">
            <a:avLst/>
          </a:prstGeom>
        </p:spPr>
      </p:pic>
      <p:pic>
        <p:nvPicPr>
          <p:cNvPr id="10" name="Kép 9" descr="A képen Grafika, fekete, sötétség látható&#10;&#10;Automatikusan generált leírás">
            <a:extLst>
              <a:ext uri="{FF2B5EF4-FFF2-40B4-BE49-F238E27FC236}">
                <a16:creationId xmlns:a16="http://schemas.microsoft.com/office/drawing/2014/main" id="{42051D25-A967-5943-14C6-153671203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6205733"/>
            <a:ext cx="590550" cy="59055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86150C1-F459-CCB7-0A4B-7327268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93" y="6522594"/>
            <a:ext cx="1121230" cy="2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7A79C8FF-12D2-63CB-8D5B-E0CD7E143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336" y="3630950"/>
            <a:ext cx="1574532" cy="1574532"/>
          </a:xfrm>
          <a:prstGeom prst="rect">
            <a:avLst/>
          </a:prstGeom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6D7552FD-5FB3-9D07-7A0C-AC6E4945D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94" y="250012"/>
            <a:ext cx="3263749" cy="3263749"/>
          </a:xfrm>
          <a:prstGeom prst="rect">
            <a:avLst/>
          </a:prstGeom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D81242DA-8013-7065-B7F7-4366E9E91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25502">
            <a:off x="2415336" y="5196398"/>
            <a:ext cx="784676" cy="784676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D84C109D-99B1-6123-FDFA-90E52D68B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126228">
            <a:off x="2795937" y="2717696"/>
            <a:ext cx="726373" cy="7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6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4B2BFE6E-E900-BC93-F196-5B8FA895C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Szakdolgozatomban elvégzett munka</a:t>
            </a:r>
            <a:endParaRPr lang="hu-HU" sz="3700" dirty="0"/>
          </a:p>
        </p:txBody>
      </p:sp>
      <p:sp>
        <p:nvSpPr>
          <p:cNvPr id="11" name="Tartalom helye 2">
            <a:extLst>
              <a:ext uri="{FF2B5EF4-FFF2-40B4-BE49-F238E27FC236}">
                <a16:creationId xmlns:a16="http://schemas.microsoft.com/office/drawing/2014/main" id="{AB8F1508-E0CD-21A1-1002-CC8B26A73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hu-HU" sz="2000" dirty="0"/>
              <a:t>Iteratívan tervezett telemanipulátor</a:t>
            </a:r>
          </a:p>
          <a:p>
            <a:endParaRPr lang="hu-HU" sz="2000" dirty="0"/>
          </a:p>
          <a:p>
            <a:r>
              <a:rPr lang="hu-HU" sz="2000" dirty="0"/>
              <a:t>TCP pont kiszámítása csukló szögekkel</a:t>
            </a:r>
          </a:p>
          <a:p>
            <a:endParaRPr lang="hu-HU" sz="2000" dirty="0"/>
          </a:p>
          <a:p>
            <a:r>
              <a:rPr lang="hu-HU" sz="2000" dirty="0"/>
              <a:t>Szimulációban futatott robotkar vezérlése</a:t>
            </a:r>
          </a:p>
        </p:txBody>
      </p:sp>
      <p:pic>
        <p:nvPicPr>
          <p:cNvPr id="17" name="Kép 16" descr="A képen képernyőkép, Multimédiás szoftver, Grafikai szoftver, szoftver látható&#10;&#10;Automatikusan generált leírás">
            <a:extLst>
              <a:ext uri="{FF2B5EF4-FFF2-40B4-BE49-F238E27FC236}">
                <a16:creationId xmlns:a16="http://schemas.microsoft.com/office/drawing/2014/main" id="{A8DAC9E0-033B-1EAB-DED7-52118CF5B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9" r="23841" b="-5"/>
          <a:stretch/>
        </p:blipFill>
        <p:spPr>
          <a:xfrm>
            <a:off x="5886353" y="4151454"/>
            <a:ext cx="2689848" cy="2142307"/>
          </a:xfrm>
          <a:prstGeom prst="rect">
            <a:avLst/>
          </a:prstGeom>
        </p:spPr>
      </p:pic>
      <p:pic>
        <p:nvPicPr>
          <p:cNvPr id="19" name="Kép 18" descr="A képen szöveg, diagram, Betűtípus, képernyőkép látható&#10;&#10;Automatikusan generált leírás">
            <a:extLst>
              <a:ext uri="{FF2B5EF4-FFF2-40B4-BE49-F238E27FC236}">
                <a16:creationId xmlns:a16="http://schemas.microsoft.com/office/drawing/2014/main" id="{78C98E32-2122-2BC7-673F-D03E4B9CF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7" r="2143" b="-2"/>
          <a:stretch/>
        </p:blipFill>
        <p:spPr>
          <a:xfrm>
            <a:off x="8634212" y="4405775"/>
            <a:ext cx="2898521" cy="1735357"/>
          </a:xfrm>
          <a:prstGeom prst="rect">
            <a:avLst/>
          </a:prstGeom>
        </p:spPr>
      </p:pic>
      <p:pic>
        <p:nvPicPr>
          <p:cNvPr id="21" name="Kép 20" descr="A képen épület, fekete-fehér látható&#10;&#10;Automatikusan generált leírás">
            <a:extLst>
              <a:ext uri="{FF2B5EF4-FFF2-40B4-BE49-F238E27FC236}">
                <a16:creationId xmlns:a16="http://schemas.microsoft.com/office/drawing/2014/main" id="{F8B01E34-9C3C-8739-8BFE-068645034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501008"/>
            <a:ext cx="1171575" cy="328486"/>
          </a:xfrm>
          <a:prstGeom prst="rect">
            <a:avLst/>
          </a:prstGeom>
        </p:spPr>
      </p:pic>
      <p:pic>
        <p:nvPicPr>
          <p:cNvPr id="22" name="Kép 21" descr="A képen Grafika, fekete, sötétség látható&#10;&#10;Automatikusan generált leírás">
            <a:extLst>
              <a:ext uri="{FF2B5EF4-FFF2-40B4-BE49-F238E27FC236}">
                <a16:creationId xmlns:a16="http://schemas.microsoft.com/office/drawing/2014/main" id="{DD18E6AD-67B0-9871-9AD5-4A15DA7AD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6205733"/>
            <a:ext cx="590550" cy="590550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5E780BE0-A058-AFCC-FBAC-F3D48A2D7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93" y="6522594"/>
            <a:ext cx="1121230" cy="2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Tartalom helye 4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54BDFE69-B507-A963-B422-96697D35E5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-1" b="-1"/>
          <a:stretch/>
        </p:blipFill>
        <p:spPr>
          <a:xfrm>
            <a:off x="5873189" y="716868"/>
            <a:ext cx="4987796" cy="3080942"/>
          </a:xfrm>
          <a:prstGeom prst="rect">
            <a:avLst/>
          </a:prstGeom>
        </p:spPr>
      </p:pic>
      <p:pic>
        <p:nvPicPr>
          <p:cNvPr id="15" name="Tartalom helye 4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08CF12D9-C5F6-C1E4-9533-67A31F0E9F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-1" b="-1"/>
          <a:stretch/>
        </p:blipFill>
        <p:spPr>
          <a:xfrm>
            <a:off x="478120" y="-1500"/>
            <a:ext cx="111025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536B049-0E84-D48A-DB8A-F3E15D21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hu-HU" sz="3700" dirty="0"/>
              <a:t>Funkcionalitási gondok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5139E1-225F-6653-C8A7-F7796830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hu-HU" sz="2000" dirty="0"/>
              <a:t>End-effector mozgatása a precízmozgás kárára megy</a:t>
            </a:r>
          </a:p>
          <a:p>
            <a:r>
              <a:rPr lang="hu-HU" sz="2000" dirty="0"/>
              <a:t>Végső geometria kinematika nem teszi lehetővé a nehézségi erő kompenzálását</a:t>
            </a:r>
          </a:p>
          <a:p>
            <a:r>
              <a:rPr lang="hu-HU" sz="2000" dirty="0"/>
              <a:t>STM32-es vezérlő memóriája nem elég nagy a további funkciók implementálására</a:t>
            </a:r>
          </a:p>
          <a:p>
            <a:r>
              <a:rPr lang="hu-HU" sz="2000" dirty="0"/>
              <a:t>Elvesztette a modell az alkatrészek könnyű cseréjének lehetőségét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Kép 4" descr="A képen játék, rajzfilm, robot látható&#10;&#10;Automatikusan generált leírás">
            <a:extLst>
              <a:ext uri="{FF2B5EF4-FFF2-40B4-BE49-F238E27FC236}">
                <a16:creationId xmlns:a16="http://schemas.microsoft.com/office/drawing/2014/main" id="{ECDDC53E-E0F6-F68B-831A-AAF9595C0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1" r="18094" b="2"/>
          <a:stretch/>
        </p:blipFill>
        <p:spPr>
          <a:xfrm>
            <a:off x="5773173" y="799034"/>
            <a:ext cx="5844619" cy="5259296"/>
          </a:xfrm>
          <a:prstGeom prst="rect">
            <a:avLst/>
          </a:prstGeom>
        </p:spPr>
      </p:pic>
      <p:pic>
        <p:nvPicPr>
          <p:cNvPr id="6" name="Kép 5" descr="A képen épület, fekete-fehér látható&#10;&#10;Automatikusan generált leírás">
            <a:extLst>
              <a:ext uri="{FF2B5EF4-FFF2-40B4-BE49-F238E27FC236}">
                <a16:creationId xmlns:a16="http://schemas.microsoft.com/office/drawing/2014/main" id="{8BF4BA99-9750-A1A9-9CDB-03854646E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501008"/>
            <a:ext cx="1171575" cy="328486"/>
          </a:xfrm>
          <a:prstGeom prst="rect">
            <a:avLst/>
          </a:prstGeom>
        </p:spPr>
      </p:pic>
      <p:pic>
        <p:nvPicPr>
          <p:cNvPr id="8" name="Kép 7" descr="A képen Grafika, fekete, sötétség látható&#10;&#10;Automatikusan generált leírás">
            <a:extLst>
              <a:ext uri="{FF2B5EF4-FFF2-40B4-BE49-F238E27FC236}">
                <a16:creationId xmlns:a16="http://schemas.microsoft.com/office/drawing/2014/main" id="{29E75948-AAFF-9F8A-11A5-23894B6A8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6205733"/>
            <a:ext cx="590550" cy="59055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3ABB81C-99BE-2B51-E9C4-5E09AA014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93" y="6522594"/>
            <a:ext cx="1121230" cy="2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28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536B049-0E84-D48A-DB8A-F3E15D21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hu-HU" sz="3700" dirty="0"/>
              <a:t>Újra tervezés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5139E1-225F-6653-C8A7-F7796830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hu-HU" sz="2000" dirty="0"/>
              <a:t>Négy csuklós paralelogramma</a:t>
            </a:r>
          </a:p>
          <a:p>
            <a:endParaRPr lang="hu-HU" sz="2000" dirty="0"/>
          </a:p>
          <a:p>
            <a:r>
              <a:rPr lang="hu-HU" sz="2000" dirty="0"/>
              <a:t>Méret növelése</a:t>
            </a:r>
          </a:p>
          <a:p>
            <a:endParaRPr lang="hu-HU" sz="2000" dirty="0"/>
          </a:p>
          <a:p>
            <a:r>
              <a:rPr lang="hu-HU" sz="2000" dirty="0"/>
              <a:t>STM32 </a:t>
            </a:r>
            <a:r>
              <a:rPr lang="hu-HU" sz="2000" dirty="0" err="1"/>
              <a:t>Bluepill</a:t>
            </a:r>
            <a:r>
              <a:rPr lang="hu-HU" sz="2000" dirty="0"/>
              <a:t>, helyett </a:t>
            </a:r>
            <a:r>
              <a:rPr lang="hu-HU" sz="2000" dirty="0" err="1"/>
              <a:t>Nucleo-board</a:t>
            </a:r>
            <a:endParaRPr lang="hu-HU" sz="2000" dirty="0"/>
          </a:p>
          <a:p>
            <a:endParaRPr lang="hu-HU" sz="2000" dirty="0"/>
          </a:p>
          <a:p>
            <a:r>
              <a:rPr lang="hu-HU" sz="2000" dirty="0"/>
              <a:t>Modularitás megőrzése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Kép 5" descr="A képen épület, fekete-fehér látható&#10;&#10;Automatikusan generált leírás">
            <a:extLst>
              <a:ext uri="{FF2B5EF4-FFF2-40B4-BE49-F238E27FC236}">
                <a16:creationId xmlns:a16="http://schemas.microsoft.com/office/drawing/2014/main" id="{8BF4BA99-9750-A1A9-9CDB-03854646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501008"/>
            <a:ext cx="1171575" cy="328486"/>
          </a:xfrm>
          <a:prstGeom prst="rect">
            <a:avLst/>
          </a:prstGeom>
        </p:spPr>
      </p:pic>
      <p:pic>
        <p:nvPicPr>
          <p:cNvPr id="8" name="Kép 7" descr="A képen Grafika, fekete, sötétség látható&#10;&#10;Automatikusan generált leírás">
            <a:extLst>
              <a:ext uri="{FF2B5EF4-FFF2-40B4-BE49-F238E27FC236}">
                <a16:creationId xmlns:a16="http://schemas.microsoft.com/office/drawing/2014/main" id="{29E75948-AAFF-9F8A-11A5-23894B6A8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6205733"/>
            <a:ext cx="590550" cy="59055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34DE8A6-D1D4-A506-579E-28A8110B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93" y="6522594"/>
            <a:ext cx="1121230" cy="2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 descr="A képen vázlat, rajz, diagram, Vonalas grafika látható&#10;&#10;Automatikusan generált leírás">
            <a:extLst>
              <a:ext uri="{FF2B5EF4-FFF2-40B4-BE49-F238E27FC236}">
                <a16:creationId xmlns:a16="http://schemas.microsoft.com/office/drawing/2014/main" id="{ECF58F2A-4750-B2C4-FE62-11F2D0B0E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10" y="856180"/>
            <a:ext cx="3998959" cy="480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0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536B049-0E84-D48A-DB8A-F3E15D21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hu-HU" sz="3700" dirty="0"/>
              <a:t>Új telemanipulátor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5139E1-225F-6653-C8A7-F7796830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3836902" cy="3979585"/>
          </a:xfrm>
        </p:spPr>
        <p:txBody>
          <a:bodyPr anchor="ctr">
            <a:normAutofit/>
          </a:bodyPr>
          <a:lstStyle/>
          <a:p>
            <a:r>
              <a:rPr lang="hu-HU" sz="2000" dirty="0"/>
              <a:t>Négy csuklós paralelogramma</a:t>
            </a:r>
          </a:p>
          <a:p>
            <a:endParaRPr lang="hu-HU" sz="2000" dirty="0"/>
          </a:p>
          <a:p>
            <a:r>
              <a:rPr lang="hu-HU" sz="2000" dirty="0"/>
              <a:t>Méret növelése</a:t>
            </a:r>
          </a:p>
          <a:p>
            <a:endParaRPr lang="hu-HU" sz="2000" dirty="0"/>
          </a:p>
          <a:p>
            <a:r>
              <a:rPr lang="hu-HU" sz="2000" dirty="0" err="1"/>
              <a:t>Nucleo-board</a:t>
            </a:r>
            <a:endParaRPr lang="hu-HU" sz="2000" dirty="0"/>
          </a:p>
          <a:p>
            <a:pPr lvl="1"/>
            <a:r>
              <a:rPr lang="hu-HU" sz="1600" dirty="0"/>
              <a:t>Megfelelően magas számítási kapacitású eszköz még nem érkezett be (E.D.: 06.27.)</a:t>
            </a:r>
          </a:p>
          <a:p>
            <a:pPr lvl="1"/>
            <a:endParaRPr lang="hu-HU" sz="2000" dirty="0"/>
          </a:p>
          <a:p>
            <a:r>
              <a:rPr lang="hu-HU" sz="2000" dirty="0"/>
              <a:t>Modularitás megőrzése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Kép 5" descr="A képen épület, fekete-fehér látható&#10;&#10;Automatikusan generált leírás">
            <a:extLst>
              <a:ext uri="{FF2B5EF4-FFF2-40B4-BE49-F238E27FC236}">
                <a16:creationId xmlns:a16="http://schemas.microsoft.com/office/drawing/2014/main" id="{8BF4BA99-9750-A1A9-9CDB-03854646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501008"/>
            <a:ext cx="1171575" cy="328486"/>
          </a:xfrm>
          <a:prstGeom prst="rect">
            <a:avLst/>
          </a:prstGeom>
        </p:spPr>
      </p:pic>
      <p:pic>
        <p:nvPicPr>
          <p:cNvPr id="8" name="Kép 7" descr="A képen Grafika, fekete, sötétség látható&#10;&#10;Automatikusan generált leírás">
            <a:extLst>
              <a:ext uri="{FF2B5EF4-FFF2-40B4-BE49-F238E27FC236}">
                <a16:creationId xmlns:a16="http://schemas.microsoft.com/office/drawing/2014/main" id="{29E75948-AAFF-9F8A-11A5-23894B6A8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6205733"/>
            <a:ext cx="590550" cy="59055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34DE8A6-D1D4-A506-579E-28A8110B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93" y="6522594"/>
            <a:ext cx="1121230" cy="2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39631DA-6AD3-56D5-FA1A-7DA6A6B88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90" t="27828" r="490" b="11605"/>
          <a:stretch/>
        </p:blipFill>
        <p:spPr>
          <a:xfrm>
            <a:off x="8231407" y="3525366"/>
            <a:ext cx="3213428" cy="2595037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93166B5E-D7FE-F4A3-6F53-AA60BE6CD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524" y="2642432"/>
            <a:ext cx="525379" cy="525379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C7ECAE01-E3A4-449D-16C6-32B5AAEE6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808" y="3427500"/>
            <a:ext cx="525379" cy="525379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CC59ACE-B7DE-37B8-E96D-AFC0E1109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216" y="5452331"/>
            <a:ext cx="525379" cy="525379"/>
          </a:xfrm>
          <a:prstGeom prst="rect">
            <a:avLst/>
          </a:prstGeom>
        </p:spPr>
      </p:pic>
      <p:pic>
        <p:nvPicPr>
          <p:cNvPr id="28" name="Kép 27">
            <a:extLst>
              <a:ext uri="{FF2B5EF4-FFF2-40B4-BE49-F238E27FC236}">
                <a16:creationId xmlns:a16="http://schemas.microsoft.com/office/drawing/2014/main" id="{DD00A29E-A757-E2ED-1822-F630D86CF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922" y="4526603"/>
            <a:ext cx="426793" cy="426793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9419F22-037E-057B-9C20-15A2E7B1DE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r="33906"/>
          <a:stretch/>
        </p:blipFill>
        <p:spPr>
          <a:xfrm>
            <a:off x="5934579" y="737597"/>
            <a:ext cx="3604661" cy="4153686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EFB856A2-C5A2-FFFC-AB04-DCE4D659943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r="33906"/>
          <a:stretch/>
        </p:blipFill>
        <p:spPr>
          <a:xfrm>
            <a:off x="482040" y="737597"/>
            <a:ext cx="4842104" cy="5579603"/>
          </a:xfrm>
          <a:prstGeom prst="rect">
            <a:avLst/>
          </a:prstGeom>
        </p:spPr>
      </p:pic>
      <p:pic>
        <p:nvPicPr>
          <p:cNvPr id="30" name="Kép 29">
            <a:extLst>
              <a:ext uri="{FF2B5EF4-FFF2-40B4-BE49-F238E27FC236}">
                <a16:creationId xmlns:a16="http://schemas.microsoft.com/office/drawing/2014/main" id="{AC43E723-147C-7FE1-BCC1-089B651259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90" t="27828" r="490" b="11605"/>
          <a:stretch/>
        </p:blipFill>
        <p:spPr>
          <a:xfrm>
            <a:off x="5507189" y="1055585"/>
            <a:ext cx="6095056" cy="49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536B049-0E84-D48A-DB8A-F3E15D21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hu-HU" sz="4000" dirty="0"/>
              <a:t>Új vezérlő és kiegészített funkciók</a:t>
            </a:r>
            <a:endParaRPr lang="hu-HU" sz="3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5139E1-225F-6653-C8A7-F7796830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hu-HU" sz="2000" dirty="0"/>
              <a:t>FSM</a:t>
            </a:r>
            <a:endParaRPr lang="hu-HU" sz="1600" dirty="0"/>
          </a:p>
          <a:p>
            <a:pPr lvl="1"/>
            <a:r>
              <a:rPr lang="hu-HU" sz="1600" dirty="0"/>
              <a:t>IDLE, </a:t>
            </a:r>
            <a:r>
              <a:rPr lang="hu-HU" sz="1600" dirty="0" err="1"/>
              <a:t>Connected</a:t>
            </a:r>
            <a:r>
              <a:rPr lang="hu-HU" sz="1600" dirty="0"/>
              <a:t>, Új TCP felvétel</a:t>
            </a:r>
          </a:p>
          <a:p>
            <a:pPr lvl="1"/>
            <a:endParaRPr lang="hu-HU" sz="1600" dirty="0"/>
          </a:p>
          <a:p>
            <a:r>
              <a:rPr lang="hu-HU" sz="2000" dirty="0"/>
              <a:t>Folyadék kristályos visszajelzés</a:t>
            </a:r>
          </a:p>
          <a:p>
            <a:endParaRPr lang="hu-HU" sz="2000" dirty="0"/>
          </a:p>
          <a:p>
            <a:r>
              <a:rPr lang="hu-HU" sz="2000" dirty="0"/>
              <a:t>Gyorsulásmérő</a:t>
            </a:r>
          </a:p>
          <a:p>
            <a:endParaRPr lang="hu-HU" sz="2000" dirty="0"/>
          </a:p>
          <a:p>
            <a:r>
              <a:rPr lang="hu-HU" sz="2000" dirty="0"/>
              <a:t>WiFi/5G modem</a:t>
            </a:r>
          </a:p>
          <a:p>
            <a:pPr lvl="1"/>
            <a:r>
              <a:rPr lang="hu-HU" sz="1600" dirty="0"/>
              <a:t>Ennél a pontnál lehet Rapsberry Pi 4-re kell váltsak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Kép 5" descr="A képen épület, fekete-fehér látható&#10;&#10;Automatikusan generált leírás">
            <a:extLst>
              <a:ext uri="{FF2B5EF4-FFF2-40B4-BE49-F238E27FC236}">
                <a16:creationId xmlns:a16="http://schemas.microsoft.com/office/drawing/2014/main" id="{8BF4BA99-9750-A1A9-9CDB-03854646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501008"/>
            <a:ext cx="1171575" cy="328486"/>
          </a:xfrm>
          <a:prstGeom prst="rect">
            <a:avLst/>
          </a:prstGeom>
        </p:spPr>
      </p:pic>
      <p:pic>
        <p:nvPicPr>
          <p:cNvPr id="8" name="Kép 7" descr="A képen Grafika, fekete, sötétség látható&#10;&#10;Automatikusan generált leírás">
            <a:extLst>
              <a:ext uri="{FF2B5EF4-FFF2-40B4-BE49-F238E27FC236}">
                <a16:creationId xmlns:a16="http://schemas.microsoft.com/office/drawing/2014/main" id="{29E75948-AAFF-9F8A-11A5-23894B6A8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6205733"/>
            <a:ext cx="590550" cy="59055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34DE8A6-D1D4-A506-579E-28A8110B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93" y="6522594"/>
            <a:ext cx="1121230" cy="2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D9F3A98-5273-81BE-9A2C-38DF6770B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214" y="3428682"/>
            <a:ext cx="3057941" cy="2632956"/>
          </a:xfrm>
          <a:prstGeom prst="rect">
            <a:avLst/>
          </a:prstGeom>
        </p:spPr>
      </p:pic>
      <p:pic>
        <p:nvPicPr>
          <p:cNvPr id="2050" name="Picture 2" descr="STMICROELECTRONICS NUCLEO-F401RE">
            <a:extLst>
              <a:ext uri="{FF2B5EF4-FFF2-40B4-BE49-F238E27FC236}">
                <a16:creationId xmlns:a16="http://schemas.microsoft.com/office/drawing/2014/main" id="{00502624-B0B9-D610-8AE2-C533C6756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06" y="774090"/>
            <a:ext cx="2211684" cy="263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tegory:STM32 MPU boards - stm32mpu">
            <a:extLst>
              <a:ext uri="{FF2B5EF4-FFF2-40B4-BE49-F238E27FC236}">
                <a16:creationId xmlns:a16="http://schemas.microsoft.com/office/drawing/2014/main" id="{B162F45A-7AD4-9A38-C2C1-3DE5FB439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3" t="588" r="10620" b="-588"/>
          <a:stretch/>
        </p:blipFill>
        <p:spPr bwMode="auto">
          <a:xfrm>
            <a:off x="8607886" y="1933866"/>
            <a:ext cx="2844249" cy="238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DEA7CF6-2962-E925-5002-043A1F165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5253" y="5438274"/>
            <a:ext cx="767459" cy="767459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FC320BBA-C21E-271D-E807-9E27C18FC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7794" y="3126529"/>
            <a:ext cx="767459" cy="767459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AC83FE7-5F05-43AE-80CF-E77B73B0E4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2349" y="1836979"/>
            <a:ext cx="789565" cy="75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84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536B049-0E84-D48A-DB8A-F3E15D21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 fontScale="90000"/>
          </a:bodyPr>
          <a:lstStyle/>
          <a:p>
            <a:r>
              <a:rPr lang="hu-HU" sz="4000" dirty="0"/>
              <a:t>ROS rendszer újra dolgozása</a:t>
            </a:r>
            <a:endParaRPr lang="hu-HU" sz="3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5139E1-225F-6653-C8A7-F7796830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hu-HU" sz="2000" dirty="0"/>
              <a:t>Vezérelhető legyen:</a:t>
            </a:r>
          </a:p>
          <a:p>
            <a:pPr lvl="1"/>
            <a:r>
              <a:rPr lang="hu-HU" sz="1800" dirty="0"/>
              <a:t>KUKA</a:t>
            </a:r>
            <a:endParaRPr lang="hu-HU" sz="1600" dirty="0"/>
          </a:p>
          <a:p>
            <a:pPr lvl="2"/>
            <a:r>
              <a:rPr lang="hu-HU" sz="1600" dirty="0"/>
              <a:t>Készül ehhez a ECI</a:t>
            </a:r>
          </a:p>
          <a:p>
            <a:pPr lvl="1"/>
            <a:r>
              <a:rPr lang="hu-HU" sz="1800" dirty="0"/>
              <a:t>UR3e és UR5e</a:t>
            </a:r>
          </a:p>
          <a:p>
            <a:pPr lvl="1"/>
            <a:endParaRPr lang="hu-HU" sz="1800" dirty="0"/>
          </a:p>
          <a:p>
            <a:r>
              <a:rPr lang="hu-HU" sz="2400" dirty="0" err="1"/>
              <a:t>Predikció</a:t>
            </a:r>
            <a:r>
              <a:rPr lang="hu-HU" sz="2400" dirty="0"/>
              <a:t> hozzáadása</a:t>
            </a:r>
          </a:p>
          <a:p>
            <a:endParaRPr lang="hu-HU" sz="2400" dirty="0"/>
          </a:p>
          <a:p>
            <a:r>
              <a:rPr lang="hu-HU" sz="2400" dirty="0"/>
              <a:t>És végre elindíthassam valós roboton 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Kép 5" descr="A képen épület, fekete-fehér látható&#10;&#10;Automatikusan generált leírás">
            <a:extLst>
              <a:ext uri="{FF2B5EF4-FFF2-40B4-BE49-F238E27FC236}">
                <a16:creationId xmlns:a16="http://schemas.microsoft.com/office/drawing/2014/main" id="{8BF4BA99-9750-A1A9-9CDB-03854646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501008"/>
            <a:ext cx="1171575" cy="328486"/>
          </a:xfrm>
          <a:prstGeom prst="rect">
            <a:avLst/>
          </a:prstGeom>
        </p:spPr>
      </p:pic>
      <p:pic>
        <p:nvPicPr>
          <p:cNvPr id="8" name="Kép 7" descr="A képen Grafika, fekete, sötétség látható&#10;&#10;Automatikusan generált leírás">
            <a:extLst>
              <a:ext uri="{FF2B5EF4-FFF2-40B4-BE49-F238E27FC236}">
                <a16:creationId xmlns:a16="http://schemas.microsoft.com/office/drawing/2014/main" id="{29E75948-AAFF-9F8A-11A5-23894B6A8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6205733"/>
            <a:ext cx="590550" cy="59055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34DE8A6-D1D4-A506-579E-28A8110B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93" y="6522594"/>
            <a:ext cx="1121230" cy="2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F Design - KUKA LBR iisy">
            <a:extLst>
              <a:ext uri="{FF2B5EF4-FFF2-40B4-BE49-F238E27FC236}">
                <a16:creationId xmlns:a16="http://schemas.microsoft.com/office/drawing/2014/main" id="{77DE2040-82E8-A1EE-2B0E-D38B2D48D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9" t="7430" r="14642"/>
          <a:stretch/>
        </p:blipFill>
        <p:spPr bwMode="auto">
          <a:xfrm>
            <a:off x="5873189" y="761999"/>
            <a:ext cx="3282042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R3e Robot – Robotics">
            <a:extLst>
              <a:ext uri="{FF2B5EF4-FFF2-40B4-BE49-F238E27FC236}">
                <a16:creationId xmlns:a16="http://schemas.microsoft.com/office/drawing/2014/main" id="{28966069-57D7-5847-1F0E-391E3B831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9" t="6859" b="14063"/>
          <a:stretch/>
        </p:blipFill>
        <p:spPr bwMode="auto">
          <a:xfrm>
            <a:off x="8509904" y="3514162"/>
            <a:ext cx="3058042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1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536B049-0E84-D48A-DB8A-F3E15D21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hu-HU" sz="4000" dirty="0"/>
              <a:t>További tervek …</a:t>
            </a:r>
            <a:endParaRPr lang="hu-HU" sz="3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F5139E1-225F-6653-C8A7-F7796830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hu-HU" sz="2000" dirty="0"/>
              <a:t>5G-s távvezérlés vizsgálata</a:t>
            </a:r>
          </a:p>
          <a:p>
            <a:pPr lvl="1"/>
            <a:r>
              <a:rPr lang="hu-HU" sz="1600" dirty="0" err="1"/>
              <a:t>Hard-real-time</a:t>
            </a:r>
            <a:r>
              <a:rPr lang="hu-HU" sz="1600" dirty="0"/>
              <a:t> / </a:t>
            </a:r>
            <a:r>
              <a:rPr lang="hu-HU" sz="1600" dirty="0" err="1"/>
              <a:t>soft-real-time</a:t>
            </a:r>
            <a:r>
              <a:rPr lang="hu-HU" sz="1600" dirty="0"/>
              <a:t> mérések</a:t>
            </a:r>
          </a:p>
          <a:p>
            <a:pPr lvl="1"/>
            <a:r>
              <a:rPr lang="hu-HU" sz="1600" dirty="0"/>
              <a:t>NEM teljesíti a jelenlegi </a:t>
            </a:r>
            <a:r>
              <a:rPr lang="hu-HU" sz="1600" dirty="0" err="1"/>
              <a:t>release</a:t>
            </a:r>
            <a:endParaRPr lang="hu-HU" sz="1600" dirty="0"/>
          </a:p>
          <a:p>
            <a:pPr lvl="1"/>
            <a:endParaRPr lang="hu-HU" sz="1600" dirty="0"/>
          </a:p>
          <a:p>
            <a:r>
              <a:rPr lang="hu-HU" sz="2000" dirty="0"/>
              <a:t>Kiegyensúlyozás elkészítése</a:t>
            </a:r>
          </a:p>
          <a:p>
            <a:pPr lvl="1"/>
            <a:r>
              <a:rPr lang="hu-HU" sz="1600" dirty="0"/>
              <a:t>Passzív elemekkel</a:t>
            </a:r>
          </a:p>
          <a:p>
            <a:pPr lvl="1"/>
            <a:r>
              <a:rPr lang="hu-HU" sz="1600" dirty="0"/>
              <a:t>Aktív elemekkel</a:t>
            </a:r>
          </a:p>
          <a:p>
            <a:endParaRPr lang="hu-HU" sz="2000" dirty="0"/>
          </a:p>
          <a:p>
            <a:r>
              <a:rPr lang="hu-HU" sz="2000" dirty="0"/>
              <a:t>Szakosztálynak a teljes eszköz átadása tovább fejlesztésre / tanulásra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Kép 5" descr="A képen épület, fekete-fehér látható&#10;&#10;Automatikusan generált leírás">
            <a:extLst>
              <a:ext uri="{FF2B5EF4-FFF2-40B4-BE49-F238E27FC236}">
                <a16:creationId xmlns:a16="http://schemas.microsoft.com/office/drawing/2014/main" id="{8BF4BA99-9750-A1A9-9CDB-03854646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501008"/>
            <a:ext cx="1171575" cy="328486"/>
          </a:xfrm>
          <a:prstGeom prst="rect">
            <a:avLst/>
          </a:prstGeom>
        </p:spPr>
      </p:pic>
      <p:pic>
        <p:nvPicPr>
          <p:cNvPr id="8" name="Kép 7" descr="A képen Grafika, fekete, sötétség látható&#10;&#10;Automatikusan generált leírás">
            <a:extLst>
              <a:ext uri="{FF2B5EF4-FFF2-40B4-BE49-F238E27FC236}">
                <a16:creationId xmlns:a16="http://schemas.microsoft.com/office/drawing/2014/main" id="{29E75948-AAFF-9F8A-11A5-23894B6A8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9" y="6205733"/>
            <a:ext cx="590550" cy="59055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34DE8A6-D1D4-A506-579E-28A8110B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93" y="6522594"/>
            <a:ext cx="1121230" cy="2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hat is 5G? | Everything You Need to Know | 5G FAQ | Qualcomm">
            <a:extLst>
              <a:ext uri="{FF2B5EF4-FFF2-40B4-BE49-F238E27FC236}">
                <a16:creationId xmlns:a16="http://schemas.microsoft.com/office/drawing/2014/main" id="{ED8A4527-7917-9920-18EB-3D3CFAA5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72" y="718719"/>
            <a:ext cx="20764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13529BD-2FD9-4CBF-9DE9-89E6E6AD1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701" y="2187630"/>
            <a:ext cx="2957134" cy="160318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255617C-0613-4D50-80AB-0F2793936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444" y="4223956"/>
            <a:ext cx="4176061" cy="19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4989" y="623275"/>
            <a:ext cx="658183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D6DDFC4-2B22-9E99-2A1D-2C2D3F37D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306" y="1302982"/>
            <a:ext cx="5799947" cy="3494398"/>
          </a:xfrm>
        </p:spPr>
        <p:txBody>
          <a:bodyPr anchor="ctr">
            <a:normAutofit/>
          </a:bodyPr>
          <a:lstStyle/>
          <a:p>
            <a:pPr algn="l"/>
            <a:r>
              <a:rPr lang="hu-HU" sz="4800" dirty="0"/>
              <a:t>Köszönöm a figyelmet!</a:t>
            </a:r>
          </a:p>
        </p:txBody>
      </p:sp>
      <p:pic>
        <p:nvPicPr>
          <p:cNvPr id="10" name="Kép 9" descr="A képen Grafika, fekete, sötétség látható&#10;&#10;Automatikusan generált leírás">
            <a:extLst>
              <a:ext uri="{FF2B5EF4-FFF2-40B4-BE49-F238E27FC236}">
                <a16:creationId xmlns:a16="http://schemas.microsoft.com/office/drawing/2014/main" id="{42051D25-A967-5943-14C6-153671203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18" y="1582639"/>
            <a:ext cx="1753228" cy="175322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86150C1-F459-CCB7-0A4B-7327268E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4" y="4120369"/>
            <a:ext cx="3901253" cy="7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 descr="A képen épület, fekete-fehér látható&#10;&#10;Automatikusan generált leírás">
            <a:extLst>
              <a:ext uri="{FF2B5EF4-FFF2-40B4-BE49-F238E27FC236}">
                <a16:creationId xmlns:a16="http://schemas.microsoft.com/office/drawing/2014/main" id="{31BC8A4A-A6DD-D536-A392-0FE9CC673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6501008"/>
            <a:ext cx="1171575" cy="3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04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199</Words>
  <Application>Microsoft Office PowerPoint</Application>
  <PresentationFormat>Szélesvásznú</PresentationFormat>
  <Paragraphs>62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Open Sans</vt:lpstr>
      <vt:lpstr>Office-téma</vt:lpstr>
      <vt:lpstr>Hat szabadsági fokú telemanipulátor fejlesztése sebészeti eszközök számára</vt:lpstr>
      <vt:lpstr>Szakdolgozatomban elvégzett munka</vt:lpstr>
      <vt:lpstr>Funkcionalitási gondok</vt:lpstr>
      <vt:lpstr>Újra tervezés</vt:lpstr>
      <vt:lpstr>Új telemanipulátor</vt:lpstr>
      <vt:lpstr>Új vezérlő és kiegészített funkciók</vt:lpstr>
      <vt:lpstr>ROS rendszer újra dolgozása</vt:lpstr>
      <vt:lpstr>További tervek …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 szabadsági fokú telemanipulátor fejlesztése sebészeti eszközök számára</dc:title>
  <dc:creator>Bodnár Bence Tibor</dc:creator>
  <cp:lastModifiedBy>Bodnár Bence Tibor</cp:lastModifiedBy>
  <cp:revision>1</cp:revision>
  <dcterms:created xsi:type="dcterms:W3CDTF">2023-06-06T19:47:20Z</dcterms:created>
  <dcterms:modified xsi:type="dcterms:W3CDTF">2023-06-06T22:21:31Z</dcterms:modified>
</cp:coreProperties>
</file>